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8" r:id="rId3"/>
    <p:sldId id="284" r:id="rId4"/>
    <p:sldId id="283" r:id="rId5"/>
    <p:sldId id="256" r:id="rId6"/>
    <p:sldId id="262" r:id="rId7"/>
    <p:sldId id="266" r:id="rId8"/>
    <p:sldId id="273" r:id="rId9"/>
    <p:sldId id="270" r:id="rId10"/>
    <p:sldId id="271" r:id="rId11"/>
    <p:sldId id="267" r:id="rId12"/>
    <p:sldId id="268" r:id="rId13"/>
    <p:sldId id="282" r:id="rId14"/>
    <p:sldId id="272" r:id="rId15"/>
    <p:sldId id="280" r:id="rId16"/>
    <p:sldId id="274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8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B547F-F536-4D28-836B-DFC27C3F6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4E541E-1AC2-45F6-AA52-4EFCEF5B7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AD06F-6E1E-4C51-A057-1F14662D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2F0-E192-4237-96B3-B69F9FF294D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08D57-DE67-43ED-9006-82F7182F1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8B36C-8F3D-4EE2-9F0C-8481A4EB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D0F6-07E0-418B-A3A1-68E2E29F2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4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E8FE4-1731-40E5-86DA-9EE267DEC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2E0BF-1DF4-4B68-878B-23AFEE5D6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E236-B282-493D-BA65-62CE9B310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2F0-E192-4237-96B3-B69F9FF294D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8998B-EE75-407D-8643-85FDC7D32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9EC8F-2747-43A8-A354-3D9CD6FC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D0F6-07E0-418B-A3A1-68E2E29F2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6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960467-EAFF-44F6-9035-72C3EDD0B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4BF4CC-8D14-4CB3-858F-C6905054F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7A635-09AE-4EC7-AD46-43A561A02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2F0-E192-4237-96B3-B69F9FF294D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EDB6E-3C73-4F79-8284-60ACEF20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E6362-A4B6-4413-8430-B034E349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D0F6-07E0-418B-A3A1-68E2E29F2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3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C636B-DD7E-4436-A0C6-173144DE1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B20E6-AFA8-40D9-8085-72B62D77A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1A187-C84A-45A0-9D47-27447342E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2F0-E192-4237-96B3-B69F9FF294D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8C462-6264-476C-9183-E029CD39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30982-9F72-48C0-81F1-29F9DF493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D0F6-07E0-418B-A3A1-68E2E29F2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6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5EF54-EA5C-4C3E-BA98-DE710BDEE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B564C-A266-4D7A-B52B-1B1F37F53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07FFD-DE69-4A7B-B7F9-0C80F461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2F0-E192-4237-96B3-B69F9FF294D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5014F-B579-49B2-BE64-60BFA5B62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36BD-A4B2-427F-80B3-2EF2FD0D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D0F6-07E0-418B-A3A1-68E2E29F2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3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BA923-B672-4809-AD2E-A8208C753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BC419-8260-456A-AE37-4EC84DE3F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A6521-1821-4B15-A3D4-5105E2734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2C89A-F45B-4EBB-B4EA-31901E5C5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2F0-E192-4237-96B3-B69F9FF294D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A169F-A4A8-488A-B36A-FC09A5B05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F47DF-1012-4C2E-890A-3CB1741AC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D0F6-07E0-418B-A3A1-68E2E29F2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1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97968-761B-4019-85BC-3E785581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5A4C9-C99B-4FB2-9BEC-92DB37706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B661C-F3A1-472A-95B4-45B098481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972FB4-50BC-4BF2-BBD0-2F040C8EB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7FF556-14C5-4536-938B-2C750A45E7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22C2FC-74BC-4203-BE33-F8DA23787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2F0-E192-4237-96B3-B69F9FF294D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1DA9C3-6EB2-4BCE-BCF6-FD4795B4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6B292-8184-42D0-9BEF-5FA33686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D0F6-07E0-418B-A3A1-68E2E29F2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6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FF147-E5B9-4846-BFC7-9CB7CC787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61B83-ADC3-4DA4-9734-2A71953C7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2F0-E192-4237-96B3-B69F9FF294D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6566C-4972-4138-812F-E9275D37F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27457-33E0-4476-AB96-6B9BB96F4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D0F6-07E0-418B-A3A1-68E2E29F2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2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7E4E5B-90DF-4ED2-B67A-7F4C37331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2F0-E192-4237-96B3-B69F9FF294D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07424A-9725-4DCA-8AF9-B53CA0BB1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CA2C5-649F-4A8E-9A69-03B4DF34E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D0F6-07E0-418B-A3A1-68E2E29F2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C9DA-2BD1-4BA2-B2CF-4D19DA8A8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08470-1B3E-48B2-B89D-5697A2E69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0A6FA-B5F5-44FB-A2B9-EECF06CCE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AE446-703A-459C-AB30-7F3984AB1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2F0-E192-4237-96B3-B69F9FF294D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2ADA7-D9E9-440C-8F79-105048F36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C5415-922F-41AC-B4E9-F5735E75D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D0F6-07E0-418B-A3A1-68E2E29F2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0D762-139D-4767-86B5-06E459232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3339EB-BB8A-4369-8D6F-653FFCBEE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3D3AC-7E91-49A3-886B-00AB1DBC1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68346-8008-4C7D-B749-F1DE3134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2F0-E192-4237-96B3-B69F9FF294D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19817-1F09-452D-B14C-8BB32BD40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099B4-4FF0-4EC9-8D15-BFA79E21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D0F6-07E0-418B-A3A1-68E2E29F2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099BF5-C179-493A-96BA-311CF9051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0AB0E-B5B5-44D7-959E-4EAA86B33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B69A9-257B-4797-92A0-36611BDC7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072F0-E192-4237-96B3-B69F9FF294D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8C78E-9FE1-4F62-BCA5-E1B66AB2D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FF477-F19A-4CEA-9AF6-6C3C7F85A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D0F6-07E0-418B-A3A1-68E2E29F2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4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ichaelpiasecki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rlc.gov/" TargetMode="External"/><Relationship Id="rId3" Type="http://schemas.openxmlformats.org/officeDocument/2006/relationships/hyperlink" Target="https://www.usgs.gov/core-science-systems/ngp/national-hydrography/nhdplus-high-resolution" TargetMode="External"/><Relationship Id="rId7" Type="http://schemas.openxmlformats.org/officeDocument/2006/relationships/hyperlink" Target="https://www.usgs.gov/centers/eros/science/national-land-cover-database?qt-science_center_objects=0#qt-science_center_objects" TargetMode="External"/><Relationship Id="rId2" Type="http://schemas.openxmlformats.org/officeDocument/2006/relationships/hyperlink" Target="http://www.horizon-systems.com/nhdplu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rcs.usda.gov/wps/portal/nrcs/detail/soils/survey/office/ssr12/tr/?cid=nrcs142p2_010596" TargetMode="External"/><Relationship Id="rId5" Type="http://schemas.openxmlformats.org/officeDocument/2006/relationships/hyperlink" Target="https://catalog.data.gov/dataset/statsgo" TargetMode="External"/><Relationship Id="rId10" Type="http://schemas.openxmlformats.org/officeDocument/2006/relationships/hyperlink" Target="https://catalog.data.gov/dataset?tags=land+use" TargetMode="External"/><Relationship Id="rId4" Type="http://schemas.openxmlformats.org/officeDocument/2006/relationships/hyperlink" Target="https://catalog.data.gov/dataset/usgs-national-elevation-dataset-ned-1-meter-downloadable-data-collection-from-the-national-map-" TargetMode="External"/><Relationship Id="rId9" Type="http://schemas.openxmlformats.org/officeDocument/2006/relationships/hyperlink" Target="https://catalog.data.gov/dataset?tags=land+cove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hydrosheds.org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D8CAD8-28D0-4E72-B522-21DCA14CA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041" y="1558418"/>
            <a:ext cx="4458067" cy="2925363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79BD7-0214-4989-AFA6-704196D68DC9}"/>
              </a:ext>
            </a:extLst>
          </p:cNvPr>
          <p:cNvSpPr txBox="1"/>
          <p:nvPr/>
        </p:nvSpPr>
        <p:spPr>
          <a:xfrm>
            <a:off x="4799233" y="509954"/>
            <a:ext cx="2789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Course Website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2E367B-2399-4549-ABE1-F6D64A9890D1}"/>
              </a:ext>
            </a:extLst>
          </p:cNvPr>
          <p:cNvSpPr txBox="1"/>
          <p:nvPr/>
        </p:nvSpPr>
        <p:spPr>
          <a:xfrm>
            <a:off x="4382805" y="1033174"/>
            <a:ext cx="3622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http://michaelpiasecki.org</a:t>
            </a:r>
            <a:r>
              <a:rPr lang="en-US" sz="2400" dirty="0"/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509391-69D5-44BC-9096-1189D010C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51" y="1701383"/>
            <a:ext cx="3756880" cy="32604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780B5A1-6A06-4759-8389-388FB87469B7}"/>
              </a:ext>
            </a:extLst>
          </p:cNvPr>
          <p:cNvSpPr/>
          <p:nvPr/>
        </p:nvSpPr>
        <p:spPr>
          <a:xfrm>
            <a:off x="123092" y="3851031"/>
            <a:ext cx="808893" cy="422031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02D7E6-83AC-4C66-B056-2BEDC3A4B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4704" y="3455294"/>
            <a:ext cx="5192789" cy="30129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A9A91A-4BCE-40B9-A910-69819001A533}"/>
              </a:ext>
            </a:extLst>
          </p:cNvPr>
          <p:cNvSpPr txBox="1"/>
          <p:nvPr/>
        </p:nvSpPr>
        <p:spPr>
          <a:xfrm>
            <a:off x="6308530" y="4807903"/>
            <a:ext cx="84497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/>
              <a:t>Fall 2024</a:t>
            </a:r>
          </a:p>
          <a:p>
            <a:endParaRPr lang="en-US" sz="1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CDE018-F24C-472D-8B04-B8E960205997}"/>
              </a:ext>
            </a:extLst>
          </p:cNvPr>
          <p:cNvSpPr txBox="1"/>
          <p:nvPr/>
        </p:nvSpPr>
        <p:spPr>
          <a:xfrm>
            <a:off x="10188956" y="2329607"/>
            <a:ext cx="133241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/>
              <a:t>Thursday 6:00 – 8:30pm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2B274F-43C1-451D-98C5-EE9D0D160AAC}"/>
              </a:ext>
            </a:extLst>
          </p:cNvPr>
          <p:cNvSpPr txBox="1"/>
          <p:nvPr/>
        </p:nvSpPr>
        <p:spPr>
          <a:xfrm>
            <a:off x="10190660" y="2662116"/>
            <a:ext cx="1010213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/>
              <a:t>CE Steinman 424 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697735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C61AE1-1597-4A40-B344-DFACF2BE1A97}"/>
              </a:ext>
            </a:extLst>
          </p:cNvPr>
          <p:cNvSpPr txBox="1"/>
          <p:nvPr/>
        </p:nvSpPr>
        <p:spPr>
          <a:xfrm>
            <a:off x="3938929" y="496389"/>
            <a:ext cx="44670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CE 0700 Advanced Hydraulics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Project Topics Fall 2017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5F206-A17F-49BA-A22B-D7151F0ED7EC}"/>
              </a:ext>
            </a:extLst>
          </p:cNvPr>
          <p:cNvSpPr txBox="1"/>
          <p:nvPr/>
        </p:nvSpPr>
        <p:spPr>
          <a:xfrm>
            <a:off x="508564" y="1603224"/>
            <a:ext cx="390369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Tools: </a:t>
            </a:r>
          </a:p>
          <a:p>
            <a:endParaRPr lang="en-US" sz="2400" dirty="0"/>
          </a:p>
          <a:p>
            <a:r>
              <a:rPr lang="en-US" sz="2400" dirty="0"/>
              <a:t>SWAT comes with </a:t>
            </a:r>
            <a:r>
              <a:rPr lang="en-US" sz="2400" dirty="0" err="1"/>
              <a:t>ArcSWAT</a:t>
            </a:r>
            <a:br>
              <a:rPr lang="en-US" sz="2400" dirty="0"/>
            </a:br>
            <a:r>
              <a:rPr lang="en-US" sz="2400" dirty="0"/>
              <a:t>for use with ArcGIS) and </a:t>
            </a:r>
          </a:p>
          <a:p>
            <a:r>
              <a:rPr lang="en-US" sz="2400" dirty="0"/>
              <a:t>QSWAT for use with Quantum</a:t>
            </a:r>
          </a:p>
          <a:p>
            <a:r>
              <a:rPr lang="en-US" sz="2400" dirty="0"/>
              <a:t>GIS. </a:t>
            </a:r>
          </a:p>
          <a:p>
            <a:endParaRPr lang="en-US" sz="2400" dirty="0"/>
          </a:p>
          <a:p>
            <a:r>
              <a:rPr lang="en-US" sz="2400" dirty="0"/>
              <a:t>QGIS runs on a MAC! ArcGIS</a:t>
            </a:r>
          </a:p>
          <a:p>
            <a:r>
              <a:rPr lang="en-US" sz="2400" dirty="0"/>
              <a:t>does not!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2AFB86-46B9-422C-A05D-D3F441279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593" y="1034998"/>
            <a:ext cx="6781800" cy="5753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1102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C61AE1-1597-4A40-B344-DFACF2BE1A97}"/>
              </a:ext>
            </a:extLst>
          </p:cNvPr>
          <p:cNvSpPr txBox="1"/>
          <p:nvPr/>
        </p:nvSpPr>
        <p:spPr>
          <a:xfrm>
            <a:off x="3938929" y="496389"/>
            <a:ext cx="44670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CE 0700 Advanced Hydraulics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Project Topics Fall 2020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5F206-A17F-49BA-A22B-D7151F0ED7EC}"/>
              </a:ext>
            </a:extLst>
          </p:cNvPr>
          <p:cNvSpPr txBox="1"/>
          <p:nvPr/>
        </p:nvSpPr>
        <p:spPr>
          <a:xfrm>
            <a:off x="899658" y="1808735"/>
            <a:ext cx="1113529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Questions 1-3:</a:t>
            </a:r>
          </a:p>
          <a:p>
            <a:r>
              <a:rPr lang="en-US" sz="2400" dirty="0"/>
              <a:t>Use SWAT and address 3 scenarios: past, today, future, impact of reforestation</a:t>
            </a:r>
          </a:p>
          <a:p>
            <a:r>
              <a:rPr lang="en-US" sz="2400"/>
              <a:t>	via ARCSWAT and/or via </a:t>
            </a:r>
            <a:r>
              <a:rPr lang="en-US" sz="2400" dirty="0"/>
              <a:t>QSWAT</a:t>
            </a:r>
          </a:p>
          <a:p>
            <a:endParaRPr lang="en-US" sz="2400" dirty="0"/>
          </a:p>
          <a:p>
            <a:r>
              <a:rPr lang="en-US" sz="2400" dirty="0"/>
              <a:t>For questions 4-5</a:t>
            </a:r>
          </a:p>
          <a:p>
            <a:r>
              <a:rPr lang="en-US" sz="2400" dirty="0"/>
              <a:t>Use HEC-HMS and HEC-RAS to address now, and one extreme event (SANDY? ANDREW?</a:t>
            </a:r>
          </a:p>
          <a:p>
            <a:r>
              <a:rPr lang="en-US" sz="2400"/>
              <a:t>	via ArcGIS or QGIS plugin</a:t>
            </a:r>
            <a:endParaRPr lang="en-US" sz="2400" dirty="0"/>
          </a:p>
          <a:p>
            <a:r>
              <a:rPr lang="en-US" sz="2400" dirty="0"/>
              <a:t>Use HEC-GSSHA to compete with HEC-HMS &amp; HEC RAS</a:t>
            </a:r>
          </a:p>
          <a:p>
            <a:r>
              <a:rPr lang="en-US" sz="2400"/>
              <a:t>	via WMS or QGIS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4013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C61AE1-1597-4A40-B344-DFACF2BE1A97}"/>
              </a:ext>
            </a:extLst>
          </p:cNvPr>
          <p:cNvSpPr txBox="1"/>
          <p:nvPr/>
        </p:nvSpPr>
        <p:spPr>
          <a:xfrm>
            <a:off x="3938929" y="496389"/>
            <a:ext cx="44670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CE 0700 Advanced Hydraulics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Project Topics Fall 2020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5F206-A17F-49BA-A22B-D7151F0ED7EC}"/>
              </a:ext>
            </a:extLst>
          </p:cNvPr>
          <p:cNvSpPr txBox="1"/>
          <p:nvPr/>
        </p:nvSpPr>
        <p:spPr>
          <a:xfrm>
            <a:off x="354535" y="1783516"/>
            <a:ext cx="56187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Data:</a:t>
            </a:r>
          </a:p>
          <a:p>
            <a:endParaRPr lang="en-US" sz="2400" dirty="0"/>
          </a:p>
          <a:p>
            <a:r>
              <a:rPr lang="en-US" sz="2400" dirty="0"/>
              <a:t>All programs need </a:t>
            </a:r>
            <a:r>
              <a:rPr lang="en-US" sz="2400" b="1" dirty="0"/>
              <a:t>Elevation Data</a:t>
            </a:r>
            <a:r>
              <a:rPr lang="en-US" sz="2400" dirty="0"/>
              <a:t>. We have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hlinkClick r:id="rId2"/>
              </a:rPr>
              <a:t>NHD+ V2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>
                <a:hlinkClick r:id="rId3"/>
              </a:rPr>
              <a:t>NHD+ High Resolution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>
                <a:hlinkClick r:id="rId4"/>
              </a:rPr>
              <a:t>1m DEMs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70CA9-DE8C-406E-8D3E-FDD1666D8C74}"/>
              </a:ext>
            </a:extLst>
          </p:cNvPr>
          <p:cNvSpPr txBox="1"/>
          <p:nvPr/>
        </p:nvSpPr>
        <p:spPr>
          <a:xfrm>
            <a:off x="354535" y="4671081"/>
            <a:ext cx="110130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 programs need </a:t>
            </a:r>
            <a:r>
              <a:rPr lang="en-US" sz="2400" b="1" dirty="0"/>
              <a:t>Soil Data</a:t>
            </a:r>
            <a:r>
              <a:rPr lang="en-US" sz="2400" dirty="0"/>
              <a:t>. We have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hlinkClick r:id="rId5"/>
              </a:rPr>
              <a:t>Statsgo</a:t>
            </a:r>
            <a:r>
              <a:rPr lang="en-US" sz="2400" dirty="0"/>
              <a:t> (medium detailed)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hlinkClick r:id="rId6"/>
              </a:rPr>
              <a:t>SSURGO (detailed)</a:t>
            </a: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Also need NRCS Hydrologic Soil groups to compute curve runoff numbers (for SWAT)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3965BB-25C3-44F0-872F-0361F60D6FA7}"/>
              </a:ext>
            </a:extLst>
          </p:cNvPr>
          <p:cNvSpPr/>
          <p:nvPr/>
        </p:nvSpPr>
        <p:spPr>
          <a:xfrm>
            <a:off x="6497721" y="2530352"/>
            <a:ext cx="515076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All programs need LC/LU</a:t>
            </a:r>
            <a:r>
              <a:rPr lang="en-US" sz="2400" b="1" dirty="0"/>
              <a:t> Data</a:t>
            </a:r>
            <a:r>
              <a:rPr lang="en-US" sz="2400" dirty="0"/>
              <a:t>. We have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hlinkClick r:id="rId7"/>
              </a:rPr>
              <a:t>National Landcover Data Set 2016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>
                <a:hlinkClick r:id="rId8"/>
              </a:rPr>
              <a:t>https://www.mrlc.gov/</a:t>
            </a: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hlinkClick r:id="rId9"/>
              </a:rPr>
              <a:t>Land Cover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>
                <a:hlinkClick r:id="rId10"/>
              </a:rPr>
              <a:t>Land Use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430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C61AE1-1597-4A40-B344-DFACF2BE1A97}"/>
              </a:ext>
            </a:extLst>
          </p:cNvPr>
          <p:cNvSpPr txBox="1"/>
          <p:nvPr/>
        </p:nvSpPr>
        <p:spPr>
          <a:xfrm>
            <a:off x="3938929" y="496389"/>
            <a:ext cx="44670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CE 0700 Advanced Hydraulics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Project Topics Fall 2020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5F206-A17F-49BA-A22B-D7151F0ED7EC}"/>
              </a:ext>
            </a:extLst>
          </p:cNvPr>
          <p:cNvSpPr txBox="1"/>
          <p:nvPr/>
        </p:nvSpPr>
        <p:spPr>
          <a:xfrm>
            <a:off x="354535" y="1783516"/>
            <a:ext cx="7589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Data: Check out </a:t>
            </a:r>
            <a:r>
              <a:rPr lang="en-US" sz="2400" dirty="0" err="1"/>
              <a:t>HydroSheds</a:t>
            </a:r>
            <a:r>
              <a:rPr lang="en-US" sz="2400" dirty="0"/>
              <a:t>  </a:t>
            </a:r>
            <a:r>
              <a:rPr lang="en-US" sz="2400" dirty="0">
                <a:hlinkClick r:id="rId2"/>
              </a:rPr>
              <a:t>https://www.hydrosheds.org/</a:t>
            </a:r>
            <a:r>
              <a:rPr lang="en-US" sz="2400" dirty="0"/>
              <a:t> </a:t>
            </a:r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06DA69-3EAD-4F41-B466-4FB7061AC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102" y="2487150"/>
            <a:ext cx="9075796" cy="396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57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C61AE1-1597-4A40-B344-DFACF2BE1A97}"/>
              </a:ext>
            </a:extLst>
          </p:cNvPr>
          <p:cNvSpPr txBox="1"/>
          <p:nvPr/>
        </p:nvSpPr>
        <p:spPr>
          <a:xfrm>
            <a:off x="3938929" y="496389"/>
            <a:ext cx="44670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CE 0700 Advanced Hydraulics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Project Topics Fall 2020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5F206-A17F-49BA-A22B-D7151F0ED7EC}"/>
              </a:ext>
            </a:extLst>
          </p:cNvPr>
          <p:cNvSpPr txBox="1"/>
          <p:nvPr/>
        </p:nvSpPr>
        <p:spPr>
          <a:xfrm>
            <a:off x="351239" y="1474371"/>
            <a:ext cx="915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29E281-4D79-486B-96E2-5A7B368767CC}"/>
              </a:ext>
            </a:extLst>
          </p:cNvPr>
          <p:cNvSpPr txBox="1"/>
          <p:nvPr/>
        </p:nvSpPr>
        <p:spPr>
          <a:xfrm>
            <a:off x="580818" y="2092570"/>
            <a:ext cx="303018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Recommend to use</a:t>
            </a:r>
            <a:br>
              <a:rPr lang="en-US" sz="2400" dirty="0"/>
            </a:br>
            <a:r>
              <a:rPr lang="en-US" sz="2400" dirty="0"/>
              <a:t>Google Earth Pro for</a:t>
            </a:r>
            <a:br>
              <a:rPr lang="en-US" sz="2400" dirty="0"/>
            </a:br>
            <a:r>
              <a:rPr lang="en-US" sz="2400" dirty="0"/>
              <a:t>visual reference. </a:t>
            </a:r>
          </a:p>
          <a:p>
            <a:endParaRPr lang="en-US" sz="2400" dirty="0"/>
          </a:p>
          <a:p>
            <a:r>
              <a:rPr lang="en-US" sz="2400" dirty="0"/>
              <a:t>Satellite imagery from </a:t>
            </a:r>
          </a:p>
          <a:p>
            <a:r>
              <a:rPr lang="en-US" sz="2400" dirty="0"/>
              <a:t>DEC 1984 to AUG 2017</a:t>
            </a:r>
          </a:p>
          <a:p>
            <a:endParaRPr lang="en-US" sz="2400" dirty="0"/>
          </a:p>
          <a:p>
            <a:r>
              <a:rPr lang="en-US" sz="2400" dirty="0"/>
              <a:t>3 for 2017 alone!</a:t>
            </a:r>
          </a:p>
          <a:p>
            <a:endParaRPr lang="en-US" sz="2400" dirty="0"/>
          </a:p>
          <a:p>
            <a:r>
              <a:rPr lang="en-US" sz="2400" dirty="0"/>
              <a:t>Google made hi-res</a:t>
            </a:r>
            <a:br>
              <a:rPr lang="en-US" sz="2400" dirty="0"/>
            </a:br>
            <a:r>
              <a:rPr lang="en-US" sz="2400" dirty="0"/>
              <a:t>imagery available after</a:t>
            </a:r>
            <a:br>
              <a:rPr lang="en-US" sz="2400" dirty="0"/>
            </a:br>
            <a:r>
              <a:rPr lang="en-US" sz="2400" dirty="0"/>
              <a:t>2010 Earthquake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89A1CF-A2B9-407E-9C77-F27FA3E09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997" y="1705203"/>
            <a:ext cx="4087710" cy="50092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FF393C-D052-4288-802B-3A1937DAC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217" y="1705203"/>
            <a:ext cx="4096691" cy="50092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4EEDBD-CBB1-40EA-85FA-0C4CC3D4DCBF}"/>
              </a:ext>
            </a:extLst>
          </p:cNvPr>
          <p:cNvSpPr txBox="1"/>
          <p:nvPr/>
        </p:nvSpPr>
        <p:spPr>
          <a:xfrm>
            <a:off x="4818185" y="2250831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1984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85D93C-FCC6-454C-9E4D-76604ED13A03}"/>
              </a:ext>
            </a:extLst>
          </p:cNvPr>
          <p:cNvSpPr txBox="1"/>
          <p:nvPr/>
        </p:nvSpPr>
        <p:spPr>
          <a:xfrm>
            <a:off x="9014984" y="2268471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909034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C61AE1-1597-4A40-B344-DFACF2BE1A97}"/>
              </a:ext>
            </a:extLst>
          </p:cNvPr>
          <p:cNvSpPr txBox="1"/>
          <p:nvPr/>
        </p:nvSpPr>
        <p:spPr>
          <a:xfrm>
            <a:off x="3938929" y="496389"/>
            <a:ext cx="44670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CE 0700 Advanced Hydraulics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Project Topics Fall 2020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5F206-A17F-49BA-A22B-D7151F0ED7EC}"/>
              </a:ext>
            </a:extLst>
          </p:cNvPr>
          <p:cNvSpPr txBox="1"/>
          <p:nvPr/>
        </p:nvSpPr>
        <p:spPr>
          <a:xfrm>
            <a:off x="351239" y="1474371"/>
            <a:ext cx="915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Data: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5D43255-43EE-4894-9905-A1BA666B9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46" y="1705204"/>
            <a:ext cx="4906108" cy="48136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3F38928-AE95-4CC5-A974-186417587ECD}"/>
              </a:ext>
            </a:extLst>
          </p:cNvPr>
          <p:cNvGrpSpPr/>
          <p:nvPr/>
        </p:nvGrpSpPr>
        <p:grpSpPr>
          <a:xfrm>
            <a:off x="6769551" y="1705205"/>
            <a:ext cx="4930813" cy="4853856"/>
            <a:chOff x="4111336" y="2133600"/>
            <a:chExt cx="4546889" cy="4495800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2DEA1699-3A76-458D-A840-147EA9F82A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336" y="2133600"/>
              <a:ext cx="4546889" cy="449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C336983A-1E0B-4F7E-914C-8A5FE79E80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336" y="4648200"/>
              <a:ext cx="19050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1519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3DE5B9-E2B0-48C6-B099-F73DC8C0E72E}"/>
              </a:ext>
            </a:extLst>
          </p:cNvPr>
          <p:cNvSpPr txBox="1"/>
          <p:nvPr/>
        </p:nvSpPr>
        <p:spPr>
          <a:xfrm>
            <a:off x="878778" y="2142586"/>
            <a:ext cx="1011129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Data:</a:t>
            </a:r>
          </a:p>
          <a:p>
            <a:endParaRPr lang="en-US" sz="2400" dirty="0"/>
          </a:p>
          <a:p>
            <a:r>
              <a:rPr lang="en-US" sz="2400" dirty="0"/>
              <a:t>We have quite a bit, however some challenges arrive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-    CC type data needs to be downscaled  for forcing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Some data needs to be compiled first before it is ready for model ingestion</a:t>
            </a:r>
            <a:br>
              <a:rPr lang="en-US" sz="2400" dirty="0"/>
            </a:br>
            <a:r>
              <a:rPr lang="en-US" sz="2400" dirty="0"/>
              <a:t>this concerns spatial and temporal distribution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Some GIS layers do not exist for the use of Geo versions of programs =&gt; need</a:t>
            </a:r>
            <a:br>
              <a:rPr lang="en-US" sz="2400" dirty="0"/>
            </a:br>
            <a:r>
              <a:rPr lang="en-US" sz="2400" dirty="0"/>
              <a:t>create them. Pitfalls: projections are off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64A792-3AF2-4CAC-AC46-644E1E9B63C3}"/>
              </a:ext>
            </a:extLst>
          </p:cNvPr>
          <p:cNvSpPr txBox="1"/>
          <p:nvPr/>
        </p:nvSpPr>
        <p:spPr>
          <a:xfrm>
            <a:off x="3938929" y="496389"/>
            <a:ext cx="44670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CE 0700 Advanced Hydraulics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Project Topics Fall 2020 </a:t>
            </a:r>
          </a:p>
        </p:txBody>
      </p:sp>
    </p:spTree>
    <p:extLst>
      <p:ext uri="{BB962C8B-B14F-4D97-AF65-F5344CB8AC3E}">
        <p14:creationId xmlns:p14="http://schemas.microsoft.com/office/powerpoint/2010/main" val="2136222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82B3C9-1681-4209-A83E-64E2E7142751}"/>
              </a:ext>
            </a:extLst>
          </p:cNvPr>
          <p:cNvSpPr txBox="1"/>
          <p:nvPr/>
        </p:nvSpPr>
        <p:spPr>
          <a:xfrm>
            <a:off x="3938929" y="496389"/>
            <a:ext cx="44670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CE 0700 Advanced Hydraulics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Project Topics Fall 2020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AB6A92-3AEA-40FE-BB58-931AF6CAC42D}"/>
              </a:ext>
            </a:extLst>
          </p:cNvPr>
          <p:cNvSpPr txBox="1"/>
          <p:nvPr/>
        </p:nvSpPr>
        <p:spPr>
          <a:xfrm>
            <a:off x="550629" y="1863969"/>
            <a:ext cx="785535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/>
              <a:t>Every student gets a Dropbox folder (I will invite everyone individually)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/>
              <a:t>Data will be made available on dedicated Dropbox folder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/>
              <a:t>Data generated and results need to go into your Dropbox folder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/>
              <a:t>Please organize your folder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4F733B-8B53-4CB1-AACA-D191304382E6}"/>
              </a:ext>
            </a:extLst>
          </p:cNvPr>
          <p:cNvSpPr/>
          <p:nvPr/>
        </p:nvSpPr>
        <p:spPr>
          <a:xfrm>
            <a:off x="2570752" y="4844535"/>
            <a:ext cx="23612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Dropbox \CE_H0700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0F785-D1D2-4D75-936A-24D6AFB5B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821" y="2402471"/>
            <a:ext cx="1903902" cy="33207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08C102-2B08-4795-B037-AA0E225E0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8341" y="3115643"/>
            <a:ext cx="1723659" cy="2607587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061A54B7-8CE0-492B-97FD-65268EA39488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4932039" y="4062851"/>
            <a:ext cx="3081782" cy="981739"/>
          </a:xfrm>
          <a:prstGeom prst="bent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C05D077A-183D-4722-955C-6E55037893EB}"/>
              </a:ext>
            </a:extLst>
          </p:cNvPr>
          <p:cNvCxnSpPr>
            <a:endCxn id="6" idx="1"/>
          </p:cNvCxnSpPr>
          <p:nvPr/>
        </p:nvCxnSpPr>
        <p:spPr>
          <a:xfrm>
            <a:off x="9372600" y="3640015"/>
            <a:ext cx="1095741" cy="779422"/>
          </a:xfrm>
          <a:prstGeom prst="bent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8B3C49-DC62-484A-B838-AB21181D4A1E}"/>
              </a:ext>
            </a:extLst>
          </p:cNvPr>
          <p:cNvCxnSpPr/>
          <p:nvPr/>
        </p:nvCxnSpPr>
        <p:spPr>
          <a:xfrm flipH="1">
            <a:off x="9108831" y="2215662"/>
            <a:ext cx="808892" cy="61546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E0FCE11-5AB0-4DB5-947F-939CDF1A8F6C}"/>
              </a:ext>
            </a:extLst>
          </p:cNvPr>
          <p:cNvSpPr txBox="1"/>
          <p:nvPr/>
        </p:nvSpPr>
        <p:spPr>
          <a:xfrm>
            <a:off x="9372600" y="1573607"/>
            <a:ext cx="182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will put the data</a:t>
            </a:r>
          </a:p>
          <a:p>
            <a:r>
              <a:rPr lang="en-US" dirty="0"/>
              <a:t>I have In here</a:t>
            </a:r>
          </a:p>
        </p:txBody>
      </p:sp>
    </p:spTree>
    <p:extLst>
      <p:ext uri="{BB962C8B-B14F-4D97-AF65-F5344CB8AC3E}">
        <p14:creationId xmlns:p14="http://schemas.microsoft.com/office/powerpoint/2010/main" val="1843161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BDA25D-3E29-4CA1-B2E5-9C7C1C584E1D}"/>
              </a:ext>
            </a:extLst>
          </p:cNvPr>
          <p:cNvSpPr txBox="1"/>
          <p:nvPr/>
        </p:nvSpPr>
        <p:spPr>
          <a:xfrm>
            <a:off x="3938929" y="496389"/>
            <a:ext cx="44670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CE 0700 Advanced Hydraulics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Project Topics Fall 2020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01BD25-C8A8-494D-A30F-6E967070ABF2}"/>
              </a:ext>
            </a:extLst>
          </p:cNvPr>
          <p:cNvSpPr txBox="1"/>
          <p:nvPr/>
        </p:nvSpPr>
        <p:spPr>
          <a:xfrm>
            <a:off x="1133737" y="1573607"/>
            <a:ext cx="1025601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 will need from you:</a:t>
            </a:r>
          </a:p>
          <a:p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/>
              <a:t>Preferred email address so I can invite to Dropbox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Next week a preferred choice, we will discuss and assign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Make sure you inspect your compute resources</a:t>
            </a:r>
          </a:p>
          <a:p>
            <a:endParaRPr lang="en-US" sz="2000" dirty="0"/>
          </a:p>
          <a:p>
            <a:r>
              <a:rPr lang="en-US" sz="2000" dirty="0"/>
              <a:t>A few words of Wisdom: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/>
              <a:t>This is NOT a group project; you can give pointers perhaps or share where you got basic</a:t>
            </a:r>
            <a:br>
              <a:rPr lang="en-US" sz="2000" dirty="0"/>
            </a:br>
            <a:r>
              <a:rPr lang="en-US" sz="2000" dirty="0"/>
              <a:t>from but realize that you are in a competitive environment, what you share as part of your</a:t>
            </a:r>
            <a:br>
              <a:rPr lang="en-US" sz="2000" dirty="0"/>
            </a:br>
            <a:r>
              <a:rPr lang="en-US" sz="2000" dirty="0"/>
              <a:t>effort will enhance a classmate’s project =&gt; thus lower your own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Especially for the </a:t>
            </a:r>
            <a:r>
              <a:rPr lang="en-US" sz="2000"/>
              <a:t>SWAT modeling: </a:t>
            </a:r>
            <a:r>
              <a:rPr lang="en-US" sz="2000" dirty="0"/>
              <a:t>do you your own installation, set up, input file generation</a:t>
            </a:r>
            <a:br>
              <a:rPr lang="en-US" sz="2000" dirty="0"/>
            </a:br>
            <a:r>
              <a:rPr lang="en-US" sz="2000" dirty="0" err="1"/>
              <a:t>etc</a:t>
            </a:r>
            <a:r>
              <a:rPr lang="en-US" sz="2000" dirty="0"/>
              <a:t>, If I see obvious copies credit will be severely reduced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Start NOW! Get yourself settled by installing and testing and running a couple of tutorials and</a:t>
            </a:r>
            <a:br>
              <a:rPr lang="en-US" sz="2000" dirty="0"/>
            </a:br>
            <a:r>
              <a:rPr lang="en-US" sz="2000" dirty="0"/>
              <a:t>read up on documentation. </a:t>
            </a:r>
          </a:p>
        </p:txBody>
      </p:sp>
    </p:spTree>
    <p:extLst>
      <p:ext uri="{BB962C8B-B14F-4D97-AF65-F5344CB8AC3E}">
        <p14:creationId xmlns:p14="http://schemas.microsoft.com/office/powerpoint/2010/main" val="27191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C61AE1-1597-4A40-B344-DFACF2BE1A97}"/>
              </a:ext>
            </a:extLst>
          </p:cNvPr>
          <p:cNvSpPr txBox="1"/>
          <p:nvPr/>
        </p:nvSpPr>
        <p:spPr>
          <a:xfrm>
            <a:off x="3938929" y="496389"/>
            <a:ext cx="44670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CE 0700 Advanced Hydraulics</a:t>
            </a:r>
          </a:p>
          <a:p>
            <a:pPr algn="ctr"/>
            <a:endParaRPr lang="en-US" dirty="0"/>
          </a:p>
          <a:p>
            <a:pPr algn="ctr"/>
            <a:r>
              <a:rPr lang="en-US" sz="2000" b="1"/>
              <a:t>Term Paper </a:t>
            </a:r>
            <a:r>
              <a:rPr lang="en-US"/>
              <a:t>Fall 2024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5F206-A17F-49BA-A22B-D7151F0ED7EC}"/>
              </a:ext>
            </a:extLst>
          </p:cNvPr>
          <p:cNvSpPr txBox="1"/>
          <p:nvPr/>
        </p:nvSpPr>
        <p:spPr>
          <a:xfrm>
            <a:off x="861143" y="1573607"/>
            <a:ext cx="622545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Motivation: </a:t>
            </a:r>
          </a:p>
          <a:p>
            <a:endParaRPr lang="en-US" sz="2400"/>
          </a:p>
          <a:p>
            <a:r>
              <a:rPr lang="en-US" sz="2400"/>
              <a:t>I</a:t>
            </a:r>
            <a:r>
              <a:rPr lang="en-US" sz="2000"/>
              <a:t>nstead of having a mid-term, you will work on a term paper/report on a topic that is related to hydraulics. The paper should not be longer than 12 pages, with 1inch margins all around, and a font 11 Sans serif, for example Arial, or Calibri. The 12 pages include a title page and 1 page (max) for references. Everything else needs to fit into the remaining 10 pages.</a:t>
            </a:r>
            <a:br>
              <a:rPr lang="en-US" sz="2000"/>
            </a:br>
            <a:br>
              <a:rPr lang="en-US" sz="2000"/>
            </a:br>
            <a:r>
              <a:rPr lang="en-US" sz="2000"/>
              <a:t>This term’s topic: The </a:t>
            </a:r>
            <a:r>
              <a:rPr lang="en-US" sz="2000" b="1"/>
              <a:t>CANAL DU MIDI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79AC8B-EC19-8878-373C-D5D9C799E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169" y="2186098"/>
            <a:ext cx="3639402" cy="321316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DCD46EB-A92A-071B-08D9-96567A232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03" y="4713464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213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C61AE1-1597-4A40-B344-DFACF2BE1A97}"/>
              </a:ext>
            </a:extLst>
          </p:cNvPr>
          <p:cNvSpPr txBox="1"/>
          <p:nvPr/>
        </p:nvSpPr>
        <p:spPr>
          <a:xfrm>
            <a:off x="3938929" y="496389"/>
            <a:ext cx="44670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CE 0700 Advanced Hydraulics</a:t>
            </a:r>
          </a:p>
          <a:p>
            <a:pPr algn="ctr"/>
            <a:endParaRPr lang="en-US" dirty="0"/>
          </a:p>
          <a:p>
            <a:pPr algn="ctr"/>
            <a:r>
              <a:rPr lang="en-US"/>
              <a:t>Term Paper Fall 2024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5F206-A17F-49BA-A22B-D7151F0ED7EC}"/>
              </a:ext>
            </a:extLst>
          </p:cNvPr>
          <p:cNvSpPr txBox="1"/>
          <p:nvPr/>
        </p:nvSpPr>
        <p:spPr>
          <a:xfrm>
            <a:off x="609072" y="1448916"/>
            <a:ext cx="104000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Motivation: </a:t>
            </a:r>
          </a:p>
          <a:p>
            <a:endParaRPr lang="en-US" sz="2400"/>
          </a:p>
          <a:p>
            <a:r>
              <a:rPr lang="en-US" sz="2000"/>
              <a:t>The canal, situated in southern France, connects the city of Toulouse with the Mediterranean sea. </a:t>
            </a:r>
            <a:br>
              <a:rPr lang="en-US" sz="2000"/>
            </a:br>
            <a:r>
              <a:rPr lang="en-US" sz="2000"/>
              <a:t>Planning started in the early 1660s and construction began in 1667. The hydraulics are difficult</a:t>
            </a:r>
            <a:br>
              <a:rPr lang="en-US" sz="2000"/>
            </a:br>
            <a:r>
              <a:rPr lang="en-US" sz="2000"/>
              <a:t>because the first ~50km are actually uphill before going downhill at various slopes. </a:t>
            </a:r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3DF228-77C7-4BE4-C8D3-386C5C30E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03" y="3656484"/>
            <a:ext cx="3810000" cy="1752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1CDEF7-B0ED-43B6-C2E3-05326506104D}"/>
              </a:ext>
            </a:extLst>
          </p:cNvPr>
          <p:cNvSpPr txBox="1"/>
          <p:nvPr/>
        </p:nvSpPr>
        <p:spPr>
          <a:xfrm>
            <a:off x="5060610" y="3419341"/>
            <a:ext cx="62240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I expect you to address:</a:t>
            </a:r>
            <a:br>
              <a:rPr lang="en-US" sz="2000"/>
            </a:br>
            <a:r>
              <a:rPr lang="en-US" sz="2000"/>
              <a:t>- societal context; historical context</a:t>
            </a:r>
          </a:p>
          <a:p>
            <a:r>
              <a:rPr lang="en-US" sz="2000"/>
              <a:t>- Economics context; </a:t>
            </a:r>
          </a:p>
          <a:p>
            <a:r>
              <a:rPr lang="en-US" sz="2000"/>
              <a:t>- Construction challenges</a:t>
            </a:r>
            <a:br>
              <a:rPr lang="en-US" sz="2000"/>
            </a:br>
            <a:r>
              <a:rPr lang="en-US" sz="2000"/>
              <a:t>- hydraulic challenges (what type of flows, water volumes)</a:t>
            </a:r>
          </a:p>
          <a:p>
            <a:r>
              <a:rPr lang="en-US" sz="2000"/>
              <a:t>- Where is the canal today </a:t>
            </a:r>
          </a:p>
        </p:txBody>
      </p:sp>
    </p:spTree>
    <p:extLst>
      <p:ext uri="{BB962C8B-B14F-4D97-AF65-F5344CB8AC3E}">
        <p14:creationId xmlns:p14="http://schemas.microsoft.com/office/powerpoint/2010/main" val="2582139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C61AE1-1597-4A40-B344-DFACF2BE1A97}"/>
              </a:ext>
            </a:extLst>
          </p:cNvPr>
          <p:cNvSpPr txBox="1"/>
          <p:nvPr/>
        </p:nvSpPr>
        <p:spPr>
          <a:xfrm>
            <a:off x="3938929" y="496389"/>
            <a:ext cx="44670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CE 0700 Advanced Hydraulics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Project Topics </a:t>
            </a:r>
            <a:r>
              <a:rPr lang="en-US" dirty="0"/>
              <a:t>Fall 2020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5F206-A17F-49BA-A22B-D7151F0ED7EC}"/>
              </a:ext>
            </a:extLst>
          </p:cNvPr>
          <p:cNvSpPr txBox="1"/>
          <p:nvPr/>
        </p:nvSpPr>
        <p:spPr>
          <a:xfrm>
            <a:off x="861143" y="1573607"/>
            <a:ext cx="1087201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Motivation: </a:t>
            </a:r>
          </a:p>
          <a:p>
            <a:endParaRPr lang="en-US" sz="2400" dirty="0"/>
          </a:p>
          <a:p>
            <a:r>
              <a:rPr lang="en-US" sz="2000" dirty="0"/>
              <a:t>Advanced Hydraulics will deal a lot with Open Channel Flow, i.e. free surface flows as they develop in</a:t>
            </a:r>
          </a:p>
          <a:p>
            <a:r>
              <a:rPr lang="en-US" sz="2000" dirty="0"/>
              <a:t>creeks, streams, rivers … this flow however is intricately linked to </a:t>
            </a:r>
          </a:p>
          <a:p>
            <a:pPr marL="457200" indent="-457200">
              <a:buAutoNum type="alphaLcParenR"/>
            </a:pPr>
            <a:r>
              <a:rPr lang="en-US" sz="2000" dirty="0"/>
              <a:t>Rainfall -&gt; Runoff relationships (runoff ends up in Rivers)</a:t>
            </a:r>
          </a:p>
          <a:p>
            <a:pPr marL="457200" indent="-457200">
              <a:buAutoNum type="alphaLcParenR"/>
            </a:pPr>
            <a:r>
              <a:rPr lang="en-US" sz="2000" dirty="0"/>
              <a:t>GW flow River Flow interactions (baseflow in rivers is GW flow entering the stream bed)</a:t>
            </a:r>
          </a:p>
          <a:p>
            <a:endParaRPr lang="en-US" sz="2000" dirty="0"/>
          </a:p>
          <a:p>
            <a:r>
              <a:rPr lang="en-US" sz="2000" dirty="0"/>
              <a:t>Hence, it makes sense to provide a “REAL” context when conducting research or executing river </a:t>
            </a:r>
          </a:p>
          <a:p>
            <a:r>
              <a:rPr lang="en-US" sz="2000" dirty="0"/>
              <a:t>software/models. The learning effect is much larger when analyzing challenging set ups rather than </a:t>
            </a:r>
          </a:p>
          <a:p>
            <a:r>
              <a:rPr lang="en-US" sz="2000" dirty="0"/>
              <a:t>trying to solve abstract problems. </a:t>
            </a:r>
          </a:p>
          <a:p>
            <a:endParaRPr lang="en-US" sz="2000" dirty="0"/>
          </a:p>
          <a:p>
            <a:r>
              <a:rPr lang="en-US" sz="2000" dirty="0"/>
              <a:t>You will select some watersheds (small enough not to be overwhelming in terms of data needs)</a:t>
            </a:r>
          </a:p>
          <a:p>
            <a:r>
              <a:rPr lang="en-US" sz="2000" dirty="0"/>
              <a:t>and address some real problems, such as effects of increasing impervious areas, long-term vs short-</a:t>
            </a:r>
          </a:p>
          <a:p>
            <a:r>
              <a:rPr lang="en-US" sz="2000" dirty="0"/>
              <a:t>term simulations, and even see if we can predict what happens to streams when trying to address</a:t>
            </a:r>
            <a:br>
              <a:rPr lang="en-US" sz="2000" dirty="0"/>
            </a:br>
            <a:r>
              <a:rPr lang="en-US" sz="2000" dirty="0"/>
              <a:t>climate change. You can pick any WS, ~100km^ or a little larger, either in US or elsewhere.</a:t>
            </a:r>
          </a:p>
        </p:txBody>
      </p:sp>
    </p:spTree>
    <p:extLst>
      <p:ext uri="{BB962C8B-B14F-4D97-AF65-F5344CB8AC3E}">
        <p14:creationId xmlns:p14="http://schemas.microsoft.com/office/powerpoint/2010/main" val="364978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C61AE1-1597-4A40-B344-DFACF2BE1A97}"/>
              </a:ext>
            </a:extLst>
          </p:cNvPr>
          <p:cNvSpPr txBox="1"/>
          <p:nvPr/>
        </p:nvSpPr>
        <p:spPr>
          <a:xfrm>
            <a:off x="3938929" y="496389"/>
            <a:ext cx="44670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CE 0700 Advanced Hydraulics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Project Topics Fall 2020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5F206-A17F-49BA-A22B-D7151F0ED7EC}"/>
              </a:ext>
            </a:extLst>
          </p:cNvPr>
          <p:cNvSpPr txBox="1"/>
          <p:nvPr/>
        </p:nvSpPr>
        <p:spPr>
          <a:xfrm>
            <a:off x="966651" y="1881052"/>
            <a:ext cx="93558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Basically: </a:t>
            </a:r>
          </a:p>
          <a:p>
            <a:endParaRPr lang="en-US" sz="2400" dirty="0"/>
          </a:p>
          <a:p>
            <a:r>
              <a:rPr lang="en-US" sz="2400" dirty="0"/>
              <a:t>Develop numerical models for watershed and streamflow simulations to </a:t>
            </a:r>
          </a:p>
          <a:p>
            <a:r>
              <a:rPr lang="en-US" sz="2400" dirty="0"/>
              <a:t>evaluate how water moves through watersheds and streamflow networks</a:t>
            </a:r>
            <a:br>
              <a:rPr lang="en-US" sz="2400" dirty="0"/>
            </a:br>
            <a:r>
              <a:rPr lang="en-US" sz="2400" dirty="0"/>
              <a:t>using common software packages.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629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C61AE1-1597-4A40-B344-DFACF2BE1A97}"/>
              </a:ext>
            </a:extLst>
          </p:cNvPr>
          <p:cNvSpPr txBox="1"/>
          <p:nvPr/>
        </p:nvSpPr>
        <p:spPr>
          <a:xfrm>
            <a:off x="3938929" y="496389"/>
            <a:ext cx="44670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CE 0700 Advanced Hydraulics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Project Topics Fall 2020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5F206-A17F-49BA-A22B-D7151F0ED7EC}"/>
              </a:ext>
            </a:extLst>
          </p:cNvPr>
          <p:cNvSpPr txBox="1"/>
          <p:nvPr/>
        </p:nvSpPr>
        <p:spPr>
          <a:xfrm>
            <a:off x="742904" y="1573607"/>
            <a:ext cx="11449096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Questions:</a:t>
            </a:r>
          </a:p>
          <a:p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/>
              <a:t>How did hydrology change from being forested (200yrs ago) to being greatly denuded, </a:t>
            </a:r>
            <a:br>
              <a:rPr lang="en-US" sz="2400" dirty="0"/>
            </a:br>
            <a:r>
              <a:rPr lang="en-US" sz="2400" dirty="0"/>
              <a:t>or use </a:t>
            </a:r>
            <a:r>
              <a:rPr lang="en-US" sz="2400" dirty="0" err="1"/>
              <a:t>LandUse</a:t>
            </a:r>
            <a:r>
              <a:rPr lang="en-US" sz="2400" dirty="0"/>
              <a:t> changes i.e. what is it today as compared to 20yrs ago?</a:t>
            </a:r>
          </a:p>
          <a:p>
            <a:pPr marL="457200" indent="-457200">
              <a:buAutoNum type="arabicParenR"/>
            </a:pPr>
            <a:r>
              <a:rPr lang="en-US" sz="2400" dirty="0"/>
              <a:t>How does reforestation change the situation? How much does one need for it to </a:t>
            </a:r>
            <a:br>
              <a:rPr lang="en-US" sz="2400" dirty="0"/>
            </a:br>
            <a:r>
              <a:rPr lang="en-US" sz="2400" dirty="0"/>
              <a:t>show a marked positive impact? </a:t>
            </a:r>
          </a:p>
          <a:p>
            <a:pPr marL="457200" indent="-457200">
              <a:buAutoNum type="arabicParenR"/>
            </a:pPr>
            <a:r>
              <a:rPr lang="en-US" sz="2400" dirty="0"/>
              <a:t>Given climate change scenarios what will change from today until 2100?</a:t>
            </a:r>
            <a:br>
              <a:rPr lang="en-US" sz="2400" dirty="0"/>
            </a:br>
            <a:r>
              <a:rPr lang="en-US" sz="2400" dirty="0"/>
              <a:t>A) if nothing is done</a:t>
            </a:r>
            <a:br>
              <a:rPr lang="en-US" sz="2400" dirty="0"/>
            </a:br>
            <a:r>
              <a:rPr lang="en-US" sz="2400" dirty="0"/>
              <a:t>b) if one continues reforestation/restoration at the current pace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/>
              <a:t>How do extreme events influence the river morphology? As compared to “normal” </a:t>
            </a:r>
            <a:br>
              <a:rPr lang="en-US" sz="2400" dirty="0"/>
            </a:br>
            <a:r>
              <a:rPr lang="en-US" sz="2400" dirty="0"/>
              <a:t>condition?</a:t>
            </a:r>
          </a:p>
          <a:p>
            <a:pPr marL="457200" indent="-457200">
              <a:buAutoNum type="arabicParenR"/>
            </a:pPr>
            <a:r>
              <a:rPr lang="en-US" sz="2400" dirty="0"/>
              <a:t>Will one model work better than another?</a:t>
            </a:r>
          </a:p>
        </p:txBody>
      </p:sp>
    </p:spTree>
    <p:extLst>
      <p:ext uri="{BB962C8B-B14F-4D97-AF65-F5344CB8AC3E}">
        <p14:creationId xmlns:p14="http://schemas.microsoft.com/office/powerpoint/2010/main" val="3319342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C61AE1-1597-4A40-B344-DFACF2BE1A97}"/>
              </a:ext>
            </a:extLst>
          </p:cNvPr>
          <p:cNvSpPr txBox="1"/>
          <p:nvPr/>
        </p:nvSpPr>
        <p:spPr>
          <a:xfrm>
            <a:off x="3938929" y="496389"/>
            <a:ext cx="44670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CE 0700 Advanced Hydraulics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Project Topics Fall 2020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5F206-A17F-49BA-A22B-D7151F0ED7EC}"/>
              </a:ext>
            </a:extLst>
          </p:cNvPr>
          <p:cNvSpPr txBox="1"/>
          <p:nvPr/>
        </p:nvSpPr>
        <p:spPr>
          <a:xfrm>
            <a:off x="966651" y="1881052"/>
            <a:ext cx="973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Tools: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796ED6-4ED9-4F9C-9D22-F6FB989DCB13}"/>
              </a:ext>
            </a:extLst>
          </p:cNvPr>
          <p:cNvSpPr txBox="1"/>
          <p:nvPr/>
        </p:nvSpPr>
        <p:spPr>
          <a:xfrm>
            <a:off x="2316999" y="1973385"/>
            <a:ext cx="29546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Hydrology</a:t>
            </a:r>
          </a:p>
          <a:p>
            <a:endParaRPr lang="en-US" dirty="0"/>
          </a:p>
          <a:p>
            <a:r>
              <a:rPr lang="en-US" dirty="0"/>
              <a:t>HEC-HMS	     Response Units</a:t>
            </a:r>
          </a:p>
          <a:p>
            <a:r>
              <a:rPr lang="en-US" dirty="0"/>
              <a:t>HEC GSSHA  2D gridded</a:t>
            </a:r>
          </a:p>
          <a:p>
            <a:r>
              <a:rPr lang="en-US" dirty="0"/>
              <a:t>SWAT	     Response Units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B15AFE-1AD7-418B-96D0-7F5D32C4A897}"/>
              </a:ext>
            </a:extLst>
          </p:cNvPr>
          <p:cNvSpPr txBox="1"/>
          <p:nvPr/>
        </p:nvSpPr>
        <p:spPr>
          <a:xfrm>
            <a:off x="5959522" y="1973384"/>
            <a:ext cx="1153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Hydraulics</a:t>
            </a:r>
          </a:p>
          <a:p>
            <a:endParaRPr lang="en-US" dirty="0"/>
          </a:p>
          <a:p>
            <a:r>
              <a:rPr lang="en-US" dirty="0"/>
              <a:t>HEC-RAS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30695-5598-4031-B165-016BA4C485C4}"/>
              </a:ext>
            </a:extLst>
          </p:cNvPr>
          <p:cNvSpPr txBox="1"/>
          <p:nvPr/>
        </p:nvSpPr>
        <p:spPr>
          <a:xfrm>
            <a:off x="8151892" y="1973384"/>
            <a:ext cx="23366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GIS</a:t>
            </a:r>
          </a:p>
          <a:p>
            <a:endParaRPr lang="en-US" dirty="0"/>
          </a:p>
          <a:p>
            <a:r>
              <a:rPr lang="en-US" dirty="0"/>
              <a:t>ArcGIS</a:t>
            </a:r>
          </a:p>
          <a:p>
            <a:r>
              <a:rPr lang="en-US" dirty="0"/>
              <a:t>Q GIS</a:t>
            </a:r>
          </a:p>
          <a:p>
            <a:r>
              <a:rPr lang="en-US" dirty="0"/>
              <a:t>WMS (from AQUAVEO)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DA523B-62A6-4D6E-A6DD-536680D45F6E}"/>
              </a:ext>
            </a:extLst>
          </p:cNvPr>
          <p:cNvCxnSpPr>
            <a:stCxn id="2" idx="2"/>
          </p:cNvCxnSpPr>
          <p:nvPr/>
        </p:nvCxnSpPr>
        <p:spPr>
          <a:xfrm>
            <a:off x="3794327" y="3450713"/>
            <a:ext cx="2018644" cy="912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922CA6-7B1C-40EB-A188-0BB738E944DB}"/>
              </a:ext>
            </a:extLst>
          </p:cNvPr>
          <p:cNvCxnSpPr>
            <a:stCxn id="7" idx="2"/>
          </p:cNvCxnSpPr>
          <p:nvPr/>
        </p:nvCxnSpPr>
        <p:spPr>
          <a:xfrm flipH="1">
            <a:off x="6623114" y="3450712"/>
            <a:ext cx="2697079" cy="938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871E695-A49E-4FD2-86A3-F90E4B7B5DFC}"/>
              </a:ext>
            </a:extLst>
          </p:cNvPr>
          <p:cNvSpPr txBox="1"/>
          <p:nvPr/>
        </p:nvSpPr>
        <p:spPr>
          <a:xfrm>
            <a:off x="4103558" y="4606681"/>
            <a:ext cx="6647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ArcSWAT</a:t>
            </a:r>
            <a:r>
              <a:rPr lang="en-US" dirty="0"/>
              <a:t>  SWAT plugin for ArcGIS</a:t>
            </a:r>
          </a:p>
          <a:p>
            <a:r>
              <a:rPr lang="en-US" dirty="0"/>
              <a:t>Q SWAT	SWAT plugin for Q SWAT</a:t>
            </a:r>
          </a:p>
          <a:p>
            <a:r>
              <a:rPr lang="en-US" dirty="0"/>
              <a:t>HEC </a:t>
            </a:r>
            <a:r>
              <a:rPr lang="en-US" dirty="0" err="1"/>
              <a:t>GeoRAS</a:t>
            </a:r>
            <a:r>
              <a:rPr lang="en-US" dirty="0"/>
              <a:t>   ArcGIS plugin </a:t>
            </a:r>
            <a:r>
              <a:rPr lang="en-US"/>
              <a:t>for HEC-RAS (there is a QGIS plugin also) </a:t>
            </a:r>
            <a:endParaRPr lang="en-US" dirty="0"/>
          </a:p>
          <a:p>
            <a:r>
              <a:rPr lang="en-US" dirty="0"/>
              <a:t>HEC </a:t>
            </a:r>
            <a:r>
              <a:rPr lang="en-US" dirty="0" err="1"/>
              <a:t>GeoHMS</a:t>
            </a:r>
            <a:r>
              <a:rPr lang="en-US" dirty="0"/>
              <a:t> ArcGIS plugin </a:t>
            </a:r>
            <a:r>
              <a:rPr lang="en-US"/>
              <a:t>for HEC-HMS</a:t>
            </a:r>
            <a:endParaRPr lang="en-US" dirty="0"/>
          </a:p>
          <a:p>
            <a:r>
              <a:rPr lang="en-US" dirty="0"/>
              <a:t>WMS provides interfaces to 	HEC-RAS</a:t>
            </a:r>
          </a:p>
          <a:p>
            <a:r>
              <a:rPr lang="en-US" dirty="0"/>
              <a:t>			HEC-HMS</a:t>
            </a:r>
          </a:p>
          <a:p>
            <a:r>
              <a:rPr lang="en-US" dirty="0"/>
              <a:t>			HEC GSSHA</a:t>
            </a:r>
          </a:p>
        </p:txBody>
      </p:sp>
    </p:spTree>
    <p:extLst>
      <p:ext uri="{BB962C8B-B14F-4D97-AF65-F5344CB8AC3E}">
        <p14:creationId xmlns:p14="http://schemas.microsoft.com/office/powerpoint/2010/main" val="1050638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C61AE1-1597-4A40-B344-DFACF2BE1A97}"/>
              </a:ext>
            </a:extLst>
          </p:cNvPr>
          <p:cNvSpPr txBox="1"/>
          <p:nvPr/>
        </p:nvSpPr>
        <p:spPr>
          <a:xfrm>
            <a:off x="3938929" y="496389"/>
            <a:ext cx="44670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CE 0700 Advanced Hydraulics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Project Topics Fall 2020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5F206-A17F-49BA-A22B-D7151F0ED7EC}"/>
              </a:ext>
            </a:extLst>
          </p:cNvPr>
          <p:cNvSpPr txBox="1"/>
          <p:nvPr/>
        </p:nvSpPr>
        <p:spPr>
          <a:xfrm>
            <a:off x="509451" y="1342774"/>
            <a:ext cx="3630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Tools: Hydrologic Modeling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62ADF3-4CB7-4594-99C3-BCCDB3E24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2" y="1984248"/>
            <a:ext cx="6244686" cy="35243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79AA10-EC59-4A77-9B47-EAB9C2785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552" y="3054677"/>
            <a:ext cx="6009909" cy="3586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9EF132-F2F8-4874-A5B7-CE81EAD1BDE9}"/>
              </a:ext>
            </a:extLst>
          </p:cNvPr>
          <p:cNvSpPr txBox="1"/>
          <p:nvPr/>
        </p:nvSpPr>
        <p:spPr>
          <a:xfrm>
            <a:off x="7526215" y="2162908"/>
            <a:ext cx="276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WMS from AQUAVEO</a:t>
            </a:r>
          </a:p>
        </p:txBody>
      </p:sp>
    </p:spTree>
    <p:extLst>
      <p:ext uri="{BB962C8B-B14F-4D97-AF65-F5344CB8AC3E}">
        <p14:creationId xmlns:p14="http://schemas.microsoft.com/office/powerpoint/2010/main" val="1584636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20A4D6A-751F-4660-947B-DA5A31AC3521}"/>
              </a:ext>
            </a:extLst>
          </p:cNvPr>
          <p:cNvSpPr/>
          <p:nvPr/>
        </p:nvSpPr>
        <p:spPr>
          <a:xfrm>
            <a:off x="136139" y="5257367"/>
            <a:ext cx="3939457" cy="976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C0D41C-B390-440F-BEBC-A85979662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71" y="2342717"/>
            <a:ext cx="3590925" cy="2914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C61AE1-1597-4A40-B344-DFACF2BE1A97}"/>
              </a:ext>
            </a:extLst>
          </p:cNvPr>
          <p:cNvSpPr txBox="1"/>
          <p:nvPr/>
        </p:nvSpPr>
        <p:spPr>
          <a:xfrm>
            <a:off x="3938929" y="496389"/>
            <a:ext cx="44670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CE 0700 Advanced Hydraulics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Project Topics Fall 2020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5F206-A17F-49BA-A22B-D7151F0ED7EC}"/>
              </a:ext>
            </a:extLst>
          </p:cNvPr>
          <p:cNvSpPr txBox="1"/>
          <p:nvPr/>
        </p:nvSpPr>
        <p:spPr>
          <a:xfrm>
            <a:off x="562205" y="1573607"/>
            <a:ext cx="973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Tools: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A81F9C-D771-4F9D-9BEA-956ACDCF5A51}"/>
              </a:ext>
            </a:extLst>
          </p:cNvPr>
          <p:cNvSpPr txBox="1"/>
          <p:nvPr/>
        </p:nvSpPr>
        <p:spPr>
          <a:xfrm>
            <a:off x="890547" y="5564812"/>
            <a:ext cx="2491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HEC-</a:t>
            </a:r>
            <a:r>
              <a:rPr lang="en-US" b="1" dirty="0" err="1">
                <a:solidFill>
                  <a:schemeClr val="bg1"/>
                </a:solidFill>
              </a:rPr>
              <a:t>GeoHMS</a:t>
            </a:r>
            <a:r>
              <a:rPr lang="en-US" b="1" dirty="0">
                <a:solidFill>
                  <a:schemeClr val="bg1"/>
                </a:solidFill>
              </a:rPr>
              <a:t> via ArcGIS</a:t>
            </a:r>
          </a:p>
        </p:txBody>
      </p:sp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id="{2526EE28-0EC1-4490-A23A-E48D7D2A4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967" y="1828367"/>
            <a:ext cx="3333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391F43-D408-462F-975F-D932E2D58617}"/>
              </a:ext>
            </a:extLst>
          </p:cNvPr>
          <p:cNvSpPr/>
          <p:nvPr/>
        </p:nvSpPr>
        <p:spPr>
          <a:xfrm>
            <a:off x="4372803" y="5257367"/>
            <a:ext cx="3698535" cy="976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D5DBB3-A82D-4E51-9FE6-DA0D687525F7}"/>
              </a:ext>
            </a:extLst>
          </p:cNvPr>
          <p:cNvSpPr txBox="1"/>
          <p:nvPr/>
        </p:nvSpPr>
        <p:spPr>
          <a:xfrm>
            <a:off x="5074457" y="5564812"/>
            <a:ext cx="2412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HEC-</a:t>
            </a:r>
            <a:r>
              <a:rPr lang="en-US" b="1" dirty="0" err="1">
                <a:solidFill>
                  <a:schemeClr val="bg1"/>
                </a:solidFill>
              </a:rPr>
              <a:t>GeoRAS</a:t>
            </a:r>
            <a:r>
              <a:rPr lang="en-US" b="1" dirty="0">
                <a:solidFill>
                  <a:schemeClr val="bg1"/>
                </a:solidFill>
              </a:rPr>
              <a:t> via ArcGIS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83A4D8-70B0-431C-B314-471D82E7F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764" y="2280815"/>
            <a:ext cx="2762250" cy="274320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9792CCB-FC0F-4734-B86A-41977683C1E3}"/>
              </a:ext>
            </a:extLst>
          </p:cNvPr>
          <p:cNvSpPr/>
          <p:nvPr/>
        </p:nvSpPr>
        <p:spPr>
          <a:xfrm>
            <a:off x="8609467" y="5269088"/>
            <a:ext cx="3334150" cy="976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32DC03-10F2-4991-8374-CCA8429E164D}"/>
              </a:ext>
            </a:extLst>
          </p:cNvPr>
          <p:cNvSpPr txBox="1"/>
          <p:nvPr/>
        </p:nvSpPr>
        <p:spPr>
          <a:xfrm>
            <a:off x="9159383" y="5576533"/>
            <a:ext cx="248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HEC-</a:t>
            </a:r>
            <a:r>
              <a:rPr lang="en-US" b="1" dirty="0" err="1">
                <a:solidFill>
                  <a:schemeClr val="bg1"/>
                </a:solidFill>
              </a:rPr>
              <a:t>GeoRAS</a:t>
            </a:r>
            <a:r>
              <a:rPr lang="en-US" b="1" dirty="0">
                <a:solidFill>
                  <a:schemeClr val="bg1"/>
                </a:solidFill>
              </a:rPr>
              <a:t> via WMS</a:t>
            </a:r>
          </a:p>
        </p:txBody>
      </p:sp>
    </p:spTree>
    <p:extLst>
      <p:ext uri="{BB962C8B-B14F-4D97-AF65-F5344CB8AC3E}">
        <p14:creationId xmlns:p14="http://schemas.microsoft.com/office/powerpoint/2010/main" val="1273038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5402</TotalTime>
  <Words>1256</Words>
  <Application>Microsoft Office PowerPoint</Application>
  <PresentationFormat>Widescreen</PresentationFormat>
  <Paragraphs>186</Paragraphs>
  <Slides>18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Piasecki</dc:creator>
  <cp:lastModifiedBy>Michael Piasecki</cp:lastModifiedBy>
  <cp:revision>40</cp:revision>
  <dcterms:created xsi:type="dcterms:W3CDTF">2017-08-28T15:40:09Z</dcterms:created>
  <dcterms:modified xsi:type="dcterms:W3CDTF">2024-08-28T11:40:00Z</dcterms:modified>
</cp:coreProperties>
</file>